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63E2FD-6B32-4EB0-8442-096D157E3D12}" type="datetimeFigureOut">
              <a:rPr lang="ru-RU" smtClean="0"/>
              <a:t>03.01.2014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ECAB28E-1D84-4409-8A6F-3038122BEAB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advTm="5000">
    <p:cut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Изучение повести А.С.Пушкина «Капитанская дочка»</a:t>
            </a:r>
            <a:br>
              <a:rPr lang="ru-RU" sz="4000" dirty="0" smtClean="0"/>
            </a:br>
            <a:r>
              <a:rPr lang="ru-RU" sz="4000" dirty="0" smtClean="0"/>
              <a:t> в школе</a:t>
            </a:r>
            <a:endParaRPr lang="ru-RU" sz="40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5урок. Тема урока: «Благородная простота»(образ Маши Мироновой)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Эпиграф к уроку: «…Что за прелесть Мария! Как бы то ни было, она принадлежит русской былине о Пугачёве…Она другая Татьяна того же поэта…»(П.Я.Вяземский).</a:t>
            </a:r>
          </a:p>
          <a:p>
            <a:r>
              <a:rPr lang="ru-RU" dirty="0" smtClean="0"/>
              <a:t>Проверка д/з:</a:t>
            </a:r>
          </a:p>
          <a:p>
            <a:pPr marL="571500" indent="-571500">
              <a:buAutoNum type="romanUcPeriod"/>
            </a:pPr>
            <a:r>
              <a:rPr lang="ru-RU" dirty="0" smtClean="0"/>
              <a:t>Сравнительная характеристика Гринёва и Швабрина.</a:t>
            </a:r>
          </a:p>
          <a:p>
            <a:pPr marL="571500" indent="-571500">
              <a:buNone/>
            </a:pPr>
            <a:r>
              <a:rPr lang="ru-RU" dirty="0" smtClean="0"/>
              <a:t>1.Подлость Швабрина(клевещет на М.Миронову и её мать; наносит вероломный удар Гринёву на дуэли; пишет лживый донос на Гринёва отцу-Гринёву; переходит на сторону Пугачёва не по идейным убеждениям: рассчитывает сохранить жизнь, в случае успеха сделать карьеру при Пугачёве, а главное, хочет, расправившись со своим соперником, насильственно жениться на девушке, которая его не любит.</a:t>
            </a:r>
          </a:p>
          <a:p>
            <a:pPr marL="571500" indent="-571500">
              <a:buNone/>
            </a:pPr>
            <a:r>
              <a:rPr lang="ru-RU" dirty="0" smtClean="0"/>
              <a:t>2.Дуэль.</a:t>
            </a:r>
          </a:p>
          <a:p>
            <a:pPr marL="571500" indent="-571500">
              <a:buNone/>
            </a:pPr>
            <a:r>
              <a:rPr lang="ru-RU" dirty="0" smtClean="0"/>
              <a:t>а)причины;</a:t>
            </a:r>
          </a:p>
          <a:p>
            <a:pPr marL="571500" indent="-571500">
              <a:buNone/>
            </a:pPr>
            <a:r>
              <a:rPr lang="ru-RU" dirty="0" smtClean="0"/>
              <a:t>б)чем закончилась</a:t>
            </a:r>
          </a:p>
          <a:p>
            <a:pPr marL="571500" indent="-57150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500726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II</a:t>
            </a:r>
            <a:r>
              <a:rPr lang="ru-RU" sz="3200" dirty="0" smtClean="0"/>
              <a:t>.Образ Маши Мироновой.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1.Портретная характеристика(в портрете её нет ничёго необыкновенного, бросающего в глаза, пожалуй, и запоминающегося).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2.Любовь на страницах повести(Какие грани личности раскрываются у каждого персонажа, прошедшего через это чувство?).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3.Как Маша восприняла отказ родителей Гринёва на брак с ней?</a:t>
            </a: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00858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Вывод: Под нежностью внешнего облика в ней таяться стойкость и сила, раскрывающиеся в искренней любви к Гринёву, в решительном сопротивлении Швабрину, во власти которого она полностью оказалась, наконец, в её отважной поездке к самой императрице в Петербург для того, чтобы спасти своего жениха. </a:t>
            </a:r>
            <a:br>
              <a:rPr lang="ru-RU" sz="2000" dirty="0" smtClean="0"/>
            </a:br>
            <a:r>
              <a:rPr lang="ru-RU" sz="2000" dirty="0" smtClean="0"/>
              <a:t>Гринёв: «…Я нашёл в ней благоразумную и чувствительную девушку». Родители не могли дать ей светского лоска и блестящего воспитания, зато они окружили её атмосферой честной бедности и несложных, но возвышенных и твердых взглядов на жизнь и людей. Маша скромна, осторожна, благоразумна, почти незаметна, но она же – предмет любви и обожания всех, кто ни столкнётся с ней. Маше посвящают стихи, из-за неё дерутся на дуэли, под влиянием пылкого чувства к ней и оскорблённого самолюбия совершаются злодейства Швабрина, ради её спасения, не задумываясь, бросается в стан Пугачёва Петруша. Необычайно важную роль в конечном примирении финала романа играет именно Маша. Наделённая поистине ангельском даром убеждения, способностью в любом человеке, в ком есть хотя бы частичка живой души, будить самое хорошее, как бы глубоко оно не было скрыто, Маша сумела пробудить к пониманию и милосердию прекрасную даму, встретившуюся ей во время прогулки по царскосельскому саду, - Екатерину. </a:t>
            </a:r>
            <a:endParaRPr lang="ru-RU" sz="20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 6урок. Тема урока: Падение Белогорской крепости.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Эпиграф к уроку: «Трагические дни в крепости начались для всех внезапно»(А.С.Пушкин).</a:t>
            </a:r>
          </a:p>
          <a:p>
            <a:r>
              <a:rPr lang="en-US" sz="2000" dirty="0" smtClean="0"/>
              <a:t>I</a:t>
            </a:r>
            <a:r>
              <a:rPr lang="ru-RU" sz="2000" dirty="0" smtClean="0"/>
              <a:t>.События нарастают.</a:t>
            </a:r>
          </a:p>
          <a:p>
            <a:r>
              <a:rPr lang="ru-RU" sz="2000" dirty="0" smtClean="0"/>
              <a:t>1.Расскажите, как нарастали события в Белогорской крепости, сохранив их последовательность(гл.6)</a:t>
            </a:r>
          </a:p>
          <a:p>
            <a:r>
              <a:rPr lang="ru-RU" sz="2000" dirty="0" smtClean="0"/>
              <a:t>2.Как можно оценить «секретный приказ» оренбургского начальства коменданту Миронову?(гл.6). Прочитайте главу 10 и сопоставьте этот приказ с характеристикой генерала Р.</a:t>
            </a:r>
          </a:p>
          <a:p>
            <a:r>
              <a:rPr lang="ru-RU" sz="2000" dirty="0" smtClean="0"/>
              <a:t>3.Подтверждаются ли слова Швабрина о Пугачёве: «Видно, он в самом деле силён»?</a:t>
            </a:r>
            <a:br>
              <a:rPr lang="ru-RU" sz="2000" dirty="0" smtClean="0"/>
            </a:br>
            <a:r>
              <a:rPr lang="ru-RU" sz="2000" dirty="0" smtClean="0"/>
              <a:t>4.Какие новые черты капитана Миронова проявились в новых обстоятельствах?</a:t>
            </a:r>
            <a:br>
              <a:rPr lang="ru-RU" sz="2000" dirty="0" smtClean="0"/>
            </a:br>
            <a:r>
              <a:rPr lang="ru-RU" sz="2000" dirty="0" smtClean="0"/>
              <a:t>5.Как в эпизоде с башкирцем можно объяснить жестокость коменданта, обычно столь добродушного и мягкого?</a:t>
            </a:r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 smtClean="0"/>
              <a:t>II</a:t>
            </a:r>
            <a:r>
              <a:rPr lang="ru-RU" sz="2800" dirty="0" smtClean="0"/>
              <a:t>.Падение крепости. </a:t>
            </a:r>
            <a:br>
              <a:rPr lang="ru-RU" sz="2800" dirty="0" smtClean="0"/>
            </a:br>
            <a:r>
              <a:rPr lang="ru-RU" sz="2800" dirty="0" smtClean="0"/>
              <a:t>1.Как изображается лагерь врагов?</a:t>
            </a:r>
            <a:br>
              <a:rPr lang="ru-RU" sz="2800" dirty="0" smtClean="0"/>
            </a:br>
            <a:r>
              <a:rPr lang="ru-RU" sz="2800" dirty="0" smtClean="0"/>
              <a:t>2.Кто же привлекает наше особое внимание?</a:t>
            </a:r>
            <a:br>
              <a:rPr lang="ru-RU" sz="2800" dirty="0" smtClean="0"/>
            </a:br>
            <a:r>
              <a:rPr lang="ru-RU" sz="2800" dirty="0" smtClean="0"/>
              <a:t>3.Каким мы видим капитана Миронова?</a:t>
            </a:r>
            <a:br>
              <a:rPr lang="ru-RU" sz="2800" dirty="0" smtClean="0"/>
            </a:br>
            <a:r>
              <a:rPr lang="ru-RU" sz="2800" dirty="0" smtClean="0"/>
              <a:t>4.Но в чём слабость капитана и в чём сила Пугачёва?</a:t>
            </a:r>
            <a:br>
              <a:rPr lang="ru-RU" sz="2800" dirty="0" smtClean="0"/>
            </a:br>
            <a:r>
              <a:rPr lang="ru-RU" sz="2800" dirty="0" smtClean="0"/>
              <a:t>5.Как далее развивает рассказчик мысль о народном признании Пугачёва?</a:t>
            </a:r>
            <a:br>
              <a:rPr lang="ru-RU" sz="2800" dirty="0" smtClean="0"/>
            </a:br>
            <a:r>
              <a:rPr lang="ru-RU" sz="2800" dirty="0" smtClean="0"/>
              <a:t>6.Разобрать сцену казни на площади.</a:t>
            </a:r>
            <a:br>
              <a:rPr lang="ru-RU" sz="2800" dirty="0" smtClean="0"/>
            </a:br>
            <a:r>
              <a:rPr lang="ru-RU" sz="2800" dirty="0" smtClean="0"/>
              <a:t>7.Мог ли Пугачёв помиловать Василису Егоровну?</a:t>
            </a:r>
            <a:br>
              <a:rPr lang="ru-RU" sz="2800" dirty="0" smtClean="0"/>
            </a:br>
            <a:r>
              <a:rPr lang="ru-RU" sz="2800" dirty="0" smtClean="0"/>
              <a:t>8.На чьей стороне рассказчик и автор? </a:t>
            </a:r>
            <a:br>
              <a:rPr lang="ru-RU" sz="2800" dirty="0" smtClean="0"/>
            </a:br>
            <a:r>
              <a:rPr lang="ru-RU" sz="2800" dirty="0" smtClean="0"/>
              <a:t>Вывод: защитники не могли противостоять мощной стихии Пугачёва, но все(кроме Швабрина)они с честью и достоинством  выполнили свой долг.</a:t>
            </a:r>
            <a:endParaRPr lang="ru-RU" sz="28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7,8уроки.  Необычайные встречи Гринёва с Пугачёвым.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Эпиграф к урокам: «Пушкин вообще забыл Гринёва, помня только одно: Пугачёва и свою любовь к нему»(М.Цветаева).</a:t>
            </a:r>
          </a:p>
          <a:p>
            <a:r>
              <a:rPr lang="en-US" sz="2400" dirty="0" smtClean="0"/>
              <a:t>I</a:t>
            </a:r>
            <a:r>
              <a:rPr lang="ru-RU" sz="2400" dirty="0" smtClean="0"/>
              <a:t>.Две встречи: с вожатом «в мутном кружении метели» и с вождём народного восстания в его штабе. </a:t>
            </a:r>
          </a:p>
          <a:p>
            <a:r>
              <a:rPr lang="ru-RU" sz="2400" dirty="0" smtClean="0"/>
              <a:t>1. Первое появление Пугачёва(ореол поэзии вокруг личности Пугачёва: появляется из мрака разгневанной, бушующей стихии). </a:t>
            </a:r>
          </a:p>
          <a:p>
            <a:r>
              <a:rPr lang="ru-RU" sz="2400" dirty="0" smtClean="0"/>
              <a:t>2.Его портрет. Не отразилось ли в портрете Пугачёва, данном Гринёвым, пушкинское отношение к славному разбойнику?</a:t>
            </a:r>
            <a:endParaRPr lang="ru-RU" sz="24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>3.Как вы думаете, почему Пушкин даёт название главе «Вожатый»?</a:t>
            </a:r>
            <a:br>
              <a:rPr lang="ru-RU" sz="2400" dirty="0" smtClean="0"/>
            </a:br>
            <a:r>
              <a:rPr lang="ru-RU" sz="2400" dirty="0" smtClean="0"/>
              <a:t>4.Зачем нужен пейзаж с бурей, с «мутным кружением метели»? </a:t>
            </a:r>
            <a:br>
              <a:rPr lang="ru-RU" sz="2400" dirty="0" smtClean="0"/>
            </a:br>
            <a:r>
              <a:rPr lang="ru-RU" sz="2400" dirty="0" smtClean="0"/>
              <a:t>5.Значение сна Гринёва.(Сон Гринёва, исполненный «неясных видений», усугубляет «чудесность» встречи с дорожным и предвещает необычайные события). </a:t>
            </a:r>
            <a:br>
              <a:rPr lang="ru-RU" sz="2400" dirty="0" smtClean="0"/>
            </a:br>
            <a:r>
              <a:rPr lang="ru-RU" sz="2400" dirty="0" smtClean="0"/>
              <a:t>6.Дайте описание постоялого  двора(Пушкин-историк превращается в художника, создавая картину умёта). </a:t>
            </a:r>
            <a:br>
              <a:rPr lang="ru-RU" sz="2400" dirty="0" smtClean="0"/>
            </a:br>
            <a:r>
              <a:rPr lang="ru-RU" sz="2400" dirty="0" smtClean="0"/>
              <a:t>7.Гринёв у Пугачёва после разгрома Белогорской крепости. </a:t>
            </a:r>
            <a:br>
              <a:rPr lang="ru-RU" sz="2400" dirty="0" smtClean="0"/>
            </a:br>
            <a:r>
              <a:rPr lang="ru-RU" sz="2400" dirty="0" smtClean="0"/>
              <a:t>8.Как Пугачёв пытается убедить Гринёва, что он царь Пётр</a:t>
            </a:r>
            <a:r>
              <a:rPr lang="en-US" sz="2400" dirty="0" smtClean="0"/>
              <a:t>III</a:t>
            </a:r>
            <a:r>
              <a:rPr lang="ru-RU" sz="2400" dirty="0" smtClean="0"/>
              <a:t>? </a:t>
            </a:r>
            <a:br>
              <a:rPr lang="ru-RU" sz="2400" dirty="0" smtClean="0"/>
            </a:br>
            <a:r>
              <a:rPr lang="ru-RU" sz="2400" dirty="0" smtClean="0"/>
              <a:t>9.Проследите его речь, найдите слова и выражения, которые свидетельствуют о том, что он пытается говорить по-царски? </a:t>
            </a:r>
            <a:br>
              <a:rPr lang="ru-RU" sz="2400" dirty="0" smtClean="0"/>
            </a:br>
            <a:r>
              <a:rPr lang="ru-RU" sz="2400" dirty="0" smtClean="0"/>
              <a:t>10. Удаётся ли Пугачёву  выдержать «царскую речь? </a:t>
            </a:r>
            <a:br>
              <a:rPr lang="ru-RU" sz="2400" dirty="0" smtClean="0"/>
            </a:br>
            <a:r>
              <a:rPr lang="ru-RU" sz="2400" dirty="0" smtClean="0"/>
              <a:t>11.Чем вы объясните то, что Пугачёв не настаивал на своей царской роли?</a:t>
            </a:r>
            <a:endParaRPr lang="ru-RU" sz="24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II</a:t>
            </a:r>
            <a:r>
              <a:rPr lang="ru-RU" sz="2400" dirty="0" smtClean="0"/>
              <a:t>.Во «дворце» Пугачёва. Откровенный разговор в пути. </a:t>
            </a:r>
            <a:br>
              <a:rPr lang="ru-RU" sz="2400" dirty="0" smtClean="0"/>
            </a:br>
            <a:r>
              <a:rPr lang="ru-RU" sz="2400" dirty="0" smtClean="0"/>
              <a:t>1.Как складывалась судьба Гринёва в период от встречи с Пугачёвым в Белогорской крепости до встречи в Бердской слободе?</a:t>
            </a:r>
            <a:br>
              <a:rPr lang="ru-RU" sz="2400" dirty="0" smtClean="0"/>
            </a:br>
            <a:r>
              <a:rPr lang="ru-RU" sz="2400" dirty="0" smtClean="0"/>
              <a:t>2.Что побудило Гринёва вновь обратиться к  Пугачёву?</a:t>
            </a:r>
            <a:br>
              <a:rPr lang="ru-RU" sz="2400" dirty="0" smtClean="0"/>
            </a:br>
            <a:r>
              <a:rPr lang="ru-RU" sz="2400" dirty="0" smtClean="0"/>
              <a:t>3.И почему  Пугачёв опять решает помочь Гринёву?</a:t>
            </a:r>
            <a:br>
              <a:rPr lang="ru-RU" sz="2400" dirty="0" smtClean="0"/>
            </a:br>
            <a:r>
              <a:rPr lang="ru-RU" sz="2400" dirty="0" smtClean="0"/>
              <a:t>4.О чём говорят Гринёв и  Пугачёв в степи?</a:t>
            </a:r>
            <a:br>
              <a:rPr lang="ru-RU" sz="2400" dirty="0" smtClean="0"/>
            </a:br>
            <a:r>
              <a:rPr lang="ru-RU" sz="2400" dirty="0" smtClean="0"/>
              <a:t>5.Как реагирует Гринёв на откровенное признание  Пугачёва?</a:t>
            </a:r>
            <a:br>
              <a:rPr lang="ru-RU" sz="2400" dirty="0" smtClean="0"/>
            </a:br>
            <a:r>
              <a:rPr lang="ru-RU" sz="2400" dirty="0" smtClean="0"/>
              <a:t>6.Как в их беседе появляется сказка? А как понял сказку Гринёв?</a:t>
            </a:r>
            <a:br>
              <a:rPr lang="ru-RU" sz="2400" dirty="0" smtClean="0"/>
            </a:br>
            <a:r>
              <a:rPr lang="en-US" sz="2400" dirty="0" smtClean="0"/>
              <a:t>III</a:t>
            </a:r>
            <a:r>
              <a:rPr lang="ru-RU" sz="2400" dirty="0" smtClean="0"/>
              <a:t>.Последний день Гринёва в Белогорской  крепости. Последний день Гринёва в Белогорской крепости. Последний разговор с Пугачёвым.</a:t>
            </a:r>
            <a:br>
              <a:rPr lang="ru-RU" sz="2400" dirty="0" smtClean="0"/>
            </a:br>
            <a:r>
              <a:rPr lang="ru-RU" sz="2400" dirty="0" smtClean="0"/>
              <a:t>1.Каким предстаёт Пугачёв в эти последние минуты встречи с Гринёвым?</a:t>
            </a:r>
            <a:endParaRPr lang="ru-RU" sz="24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smtClean="0"/>
              <a:t>9урок. Тема урока: Автор-Пушкин и рассказчик-Гринёв.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</a:t>
            </a:r>
            <a:r>
              <a:rPr lang="ru-RU" sz="2400" dirty="0" smtClean="0"/>
              <a:t>.Екатерина </a:t>
            </a:r>
            <a:r>
              <a:rPr lang="en-US" sz="2400" dirty="0" smtClean="0"/>
              <a:t>II</a:t>
            </a:r>
            <a:r>
              <a:rPr lang="ru-RU" sz="2400" dirty="0" smtClean="0"/>
              <a:t> на страницах повести.</a:t>
            </a:r>
          </a:p>
          <a:p>
            <a:r>
              <a:rPr lang="ru-RU" sz="2400" dirty="0" smtClean="0"/>
              <a:t>1.Для чего вообще понадобилась Пушкину  сцена свидания Марьи Ивановны с </a:t>
            </a:r>
            <a:r>
              <a:rPr lang="ru-RU" sz="2400" dirty="0"/>
              <a:t> </a:t>
            </a:r>
            <a:r>
              <a:rPr lang="ru-RU" sz="2400" dirty="0" smtClean="0"/>
              <a:t>Екатериной </a:t>
            </a:r>
            <a:r>
              <a:rPr lang="en-US" sz="2400" dirty="0" smtClean="0"/>
              <a:t>II</a:t>
            </a:r>
            <a:r>
              <a:rPr lang="ru-RU" sz="2400" dirty="0" smtClean="0"/>
              <a:t> ? (Эта сцена – необходимое звено в раскрытии всего замысла произведения).</a:t>
            </a:r>
          </a:p>
          <a:p>
            <a:r>
              <a:rPr lang="ru-RU" sz="2400" dirty="0" smtClean="0"/>
              <a:t>2.Как показана императрица(описание портрета, «обыкновенность» государыни).</a:t>
            </a:r>
          </a:p>
          <a:p>
            <a:r>
              <a:rPr lang="ru-RU" sz="2400" dirty="0" smtClean="0"/>
              <a:t>3.Совпадает ли Екатерина </a:t>
            </a:r>
            <a:r>
              <a:rPr lang="en-US" sz="2400" dirty="0" smtClean="0"/>
              <a:t>II</a:t>
            </a:r>
            <a:r>
              <a:rPr lang="ru-RU" sz="2400" dirty="0" smtClean="0"/>
              <a:t> на страницах повести с личным отношением к ней Пушкина(«Тартюф в юбке и короне»)</a:t>
            </a:r>
            <a:endParaRPr lang="ru-RU" sz="24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II</a:t>
            </a:r>
            <a:r>
              <a:rPr lang="ru-RU" sz="2800" dirty="0" smtClean="0"/>
              <a:t>.Пушкин и Гринёв. </a:t>
            </a:r>
            <a:br>
              <a:rPr lang="ru-RU" sz="2800" dirty="0" smtClean="0"/>
            </a:br>
            <a:r>
              <a:rPr lang="ru-RU" sz="2800" dirty="0" smtClean="0"/>
              <a:t>1.Почему, по-вашему, Пушкин решил повествование в «Капитанской дочке» вести не от своего лица, а от имени Гринёва?</a:t>
            </a:r>
            <a:br>
              <a:rPr lang="ru-RU" sz="2800" dirty="0" smtClean="0"/>
            </a:br>
            <a:r>
              <a:rPr lang="ru-RU" sz="2800" dirty="0" smtClean="0"/>
              <a:t>2.Почему вообще Пушкин в «Капитанской дочке» обратился к форме мемуаров от лица свидетеля событий?</a:t>
            </a:r>
            <a:br>
              <a:rPr lang="ru-RU" sz="2800" dirty="0" smtClean="0"/>
            </a:br>
            <a:r>
              <a:rPr lang="ru-RU" sz="2800" dirty="0" smtClean="0"/>
              <a:t>3.Почему повествование передано человеку таких взглядов и такого характера, как Гринёв?</a:t>
            </a:r>
            <a:br>
              <a:rPr lang="ru-RU" sz="2800" dirty="0" smtClean="0"/>
            </a:br>
            <a:r>
              <a:rPr lang="ru-RU" sz="2800" dirty="0" smtClean="0"/>
              <a:t>4.Гринёв в начале романа и когда происходит его «превращение в Пушкина»(М.Цветаева). </a:t>
            </a:r>
            <a:br>
              <a:rPr lang="ru-RU" sz="2800" dirty="0" smtClean="0"/>
            </a:br>
            <a:r>
              <a:rPr lang="en-US" sz="2800" dirty="0" smtClean="0"/>
              <a:t>III</a:t>
            </a:r>
            <a:r>
              <a:rPr lang="ru-RU" sz="2800" dirty="0" smtClean="0"/>
              <a:t>.Как могут проявиться мужество и благородство?</a:t>
            </a:r>
            <a:br>
              <a:rPr lang="ru-RU" sz="2800" dirty="0" smtClean="0"/>
            </a:br>
            <a:r>
              <a:rPr lang="ru-RU" sz="2800" dirty="0" smtClean="0"/>
              <a:t>1.В чём же проявилось благородство Гринёва?</a:t>
            </a:r>
            <a:endParaRPr lang="ru-RU" sz="28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 урок. «Капитанская дочка» -решительно лучшее русское произведение в повествовательном роде»(Н.В.Гоголь)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Эпиграф к уроку: «</a:t>
            </a:r>
            <a:r>
              <a:rPr lang="ru-RU" dirty="0"/>
              <a:t>«Капитанская дочка» </a:t>
            </a:r>
            <a:r>
              <a:rPr lang="ru-RU" dirty="0" smtClean="0"/>
              <a:t>- нечто вроде «Онегина» в прозе. Поэт изображает в ней нравы русского общества в царствование Екатерины. Многие картины по верности, истине содержания и мастерству изложения – чудо совершенства»(В.Г.Белинский).</a:t>
            </a:r>
          </a:p>
          <a:p>
            <a:pPr algn="just"/>
            <a:r>
              <a:rPr lang="ru-RU" dirty="0" smtClean="0"/>
              <a:t>Вступительное слово учителя(методические рекомендации за 8 класс; А.Гессен «Жизнь поэта»; учебное пособие Монаховой)</a:t>
            </a:r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 smtClean="0"/>
              <a:t>Урок по развитию речи.</a:t>
            </a:r>
            <a:br>
              <a:rPr lang="ru-RU" sz="2400" dirty="0" smtClean="0"/>
            </a:br>
            <a:r>
              <a:rPr lang="ru-RU" sz="2400" dirty="0" smtClean="0"/>
              <a:t>Простота, суровость, краткость, четкость – свойства пушкинского языка в «Капитанской дочке» .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 Эпиграфы в </a:t>
            </a:r>
            <a:r>
              <a:rPr lang="ru-RU" sz="2400" dirty="0"/>
              <a:t>«</a:t>
            </a:r>
            <a:r>
              <a:rPr lang="ru-RU" sz="2400" dirty="0" smtClean="0"/>
              <a:t>Капитанской дочке». Какова их роль? </a:t>
            </a:r>
          </a:p>
          <a:p>
            <a:r>
              <a:rPr lang="ru-RU" sz="2400" dirty="0" smtClean="0"/>
              <a:t>2.Работа над словом(см. «Читаем, думаем, спорим…»,8 класс). Описание бурана: сравнить.</a:t>
            </a:r>
          </a:p>
          <a:p>
            <a:r>
              <a:rPr lang="ru-RU" sz="2400" dirty="0" smtClean="0"/>
              <a:t>3.Подготовка к сочинению: Береги честь Береги честь смолоду(Гринёв в жизненных испытаниях ).</a:t>
            </a:r>
          </a:p>
          <a:p>
            <a:r>
              <a:rPr lang="ru-RU" sz="2400" dirty="0" smtClean="0"/>
              <a:t>Примерный план сочинения: </a:t>
            </a:r>
          </a:p>
          <a:p>
            <a:r>
              <a:rPr lang="en-US" sz="2400" dirty="0" smtClean="0"/>
              <a:t>I</a:t>
            </a:r>
            <a:r>
              <a:rPr lang="ru-RU" sz="2400" dirty="0" smtClean="0"/>
              <a:t>. Береги честь смолоду.</a:t>
            </a:r>
          </a:p>
          <a:p>
            <a:r>
              <a:rPr lang="en-US" sz="2400" dirty="0" smtClean="0"/>
              <a:t>II</a:t>
            </a:r>
            <a:r>
              <a:rPr lang="ru-RU" sz="2400" dirty="0" smtClean="0"/>
              <a:t>. Гринёв в жизненных испытаниях.</a:t>
            </a:r>
          </a:p>
          <a:p>
            <a:r>
              <a:rPr lang="ru-RU" sz="2400" dirty="0" smtClean="0"/>
              <a:t>1.Испытание свободой.</a:t>
            </a:r>
          </a:p>
          <a:p>
            <a:r>
              <a:rPr lang="ru-RU" sz="2400" dirty="0" smtClean="0"/>
              <a:t>2. Испытание любовью.</a:t>
            </a:r>
          </a:p>
          <a:p>
            <a:r>
              <a:rPr lang="ru-RU" sz="2400" dirty="0" smtClean="0"/>
              <a:t>3. Необычайные встречи Гринёва и Пугачёва.</a:t>
            </a:r>
          </a:p>
          <a:p>
            <a:r>
              <a:rPr lang="en-US" sz="2400" dirty="0" smtClean="0"/>
              <a:t>III</a:t>
            </a:r>
            <a:r>
              <a:rPr lang="ru-RU" sz="2400" dirty="0" smtClean="0"/>
              <a:t>.Дорога чести Петра Гринёва.</a:t>
            </a:r>
          </a:p>
          <a:p>
            <a:endParaRPr lang="ru-RU" sz="2400" dirty="0" smtClean="0"/>
          </a:p>
          <a:p>
            <a:endParaRPr lang="ru-RU" sz="28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200" dirty="0" smtClean="0"/>
              <a:t>2,3 уроки. «…Пора его в службу…»(А.С.Пушкин). Формирование характера Петра Гринёва.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Эпиграф к уроку:</a:t>
            </a:r>
          </a:p>
          <a:p>
            <a:pPr algn="just">
              <a:buNone/>
            </a:pPr>
            <a:r>
              <a:rPr lang="ru-RU" dirty="0" smtClean="0"/>
              <a:t> «Мысль о службе сливалась во мне с мыслями о свободе, об удовольствиях петербургской жизни»(А.С.Пушкин). </a:t>
            </a:r>
          </a:p>
          <a:p>
            <a:pPr marL="571500" indent="-571500" algn="just">
              <a:buAutoNum type="romanUcPeriod"/>
            </a:pPr>
            <a:r>
              <a:rPr lang="ru-RU" dirty="0" smtClean="0"/>
              <a:t>Жизнь Петруши в доме родителей.</a:t>
            </a:r>
          </a:p>
          <a:p>
            <a:pPr marL="571500" indent="-571500" algn="just">
              <a:buNone/>
            </a:pPr>
            <a:r>
              <a:rPr lang="ru-RU" dirty="0" smtClean="0"/>
              <a:t>1.В каких условиях воспитывался Петруша?</a:t>
            </a:r>
          </a:p>
          <a:p>
            <a:pPr marL="571500" indent="-571500" algn="just">
              <a:buNone/>
            </a:pPr>
            <a:r>
              <a:rPr lang="ru-RU" dirty="0" smtClean="0"/>
              <a:t>2.Дайте характеристику отца и матери Петра Гринёва(см. 1 и 14 гл.).</a:t>
            </a:r>
          </a:p>
          <a:p>
            <a:pPr marL="571500" indent="-571500"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Вывод: отец – с высокими представлениями о долге и чести дворянина, презирает карьеристов и светских повес; искреннее радушие, которое отличало «людей старого века», и замашки крепостника;</a:t>
            </a:r>
            <a:br>
              <a:rPr lang="ru-RU" sz="3200" dirty="0" smtClean="0"/>
            </a:br>
            <a:r>
              <a:rPr lang="ru-RU" sz="3200" dirty="0" smtClean="0"/>
              <a:t>мать – мягкая, но недалёкая и безвольная женщина. </a:t>
            </a:r>
            <a:br>
              <a:rPr lang="ru-RU" sz="3200" dirty="0" smtClean="0"/>
            </a:br>
            <a:r>
              <a:rPr lang="ru-RU" sz="3200" dirty="0" smtClean="0"/>
              <a:t>3. Рассказ о Савельиче и его отношении к барину. </a:t>
            </a:r>
            <a:br>
              <a:rPr lang="ru-RU" sz="3200" dirty="0" smtClean="0"/>
            </a:br>
            <a:r>
              <a:rPr lang="ru-RU" sz="3200" dirty="0" smtClean="0"/>
              <a:t>4.Какого уровня и характера офицера и дворянина подготовила из молодого Гринёва его домашняя среда?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Вывод: Петруша – беспечный и легкомысленный помещичий сынок, бездельник-недоросль, почти как фонвизинский Митрофанушка, мечтающий о легкой, исполненной всяческих удовольствий жизни столичного гвардейского офицера. В образе Петра Гринёва соединились доброе, любящее сердце его матери с честностью, прямотой, смелостью – качествами, которые присущи его отцу(напутствие отца сыну).</a:t>
            </a: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II</a:t>
            </a:r>
            <a:r>
              <a:rPr lang="ru-RU" sz="3200" dirty="0" smtClean="0"/>
              <a:t>.Гринёв по пути в Белогорскую крепость(второй этап формирования Гринёва)</a:t>
            </a:r>
            <a:br>
              <a:rPr lang="ru-RU" sz="3200" dirty="0" smtClean="0"/>
            </a:br>
            <a:r>
              <a:rPr lang="ru-RU" sz="3200" dirty="0" smtClean="0"/>
              <a:t>1.Эпизод встречи с Зуриным. </a:t>
            </a:r>
            <a:br>
              <a:rPr lang="ru-RU" sz="3200" dirty="0" smtClean="0"/>
            </a:br>
            <a:r>
              <a:rPr lang="ru-RU" sz="3200" dirty="0" smtClean="0"/>
              <a:t>2.Встреча с «вожатым».</a:t>
            </a:r>
            <a:br>
              <a:rPr lang="ru-RU" sz="3200" dirty="0" smtClean="0"/>
            </a:br>
            <a:r>
              <a:rPr lang="ru-RU" sz="3200" dirty="0" smtClean="0"/>
              <a:t>Вывод: Самостоятельная жизнь Гринёва – это путь утраты многих иллюзий и предрассудков и вместе с тем обогащения его внутреннего мира. Мечта о веселой, беззаботной жизни быстро исчезает после пирушки с Зуриным, сменяясь глубоким стыдом и раскаянием. Зато встреча с «вожатым» помогает проснуться в душе Гринёва тому хорошему ,доброму и светлому, что вынес он из детских и отроческих лет.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dirty="0" smtClean="0"/>
              <a:t>4 урок. Тема урока: Гринёв на службе в «богоспасаемой» Белогорской крепости.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Эпиграф к уроку: «У ворот увидел я старую чугунную пушку; улицы были тесны и кривы, избы низки и большею частью покрыты соломою»(А.С.Пушкин.)</a:t>
            </a:r>
          </a:p>
          <a:p>
            <a:r>
              <a:rPr lang="en-US" dirty="0" smtClean="0"/>
              <a:t>I</a:t>
            </a:r>
            <a:r>
              <a:rPr lang="ru-RU" dirty="0" smtClean="0"/>
              <a:t>.Гринёв в Белогорской крепости. </a:t>
            </a:r>
          </a:p>
          <a:p>
            <a:r>
              <a:rPr lang="ru-RU" dirty="0" smtClean="0"/>
              <a:t>1.Первые впечатления о месте службы.</a:t>
            </a:r>
          </a:p>
          <a:p>
            <a:r>
              <a:rPr lang="ru-RU" dirty="0" smtClean="0"/>
              <a:t>2.Как дано в повести семейство Мироновых?</a:t>
            </a:r>
            <a:endParaRPr lang="ru-RU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Приведите примеры, показывающие примеры патриархальной простоты в жизни Мироновых и в военном быту крепости. Обратите внимание на каждый оттенок значения слова патриархальный.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Патриархальный – верный старым традициям; чуждый новой культуре, устарелый.</a:t>
            </a: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II</a:t>
            </a:r>
            <a:r>
              <a:rPr lang="ru-RU" sz="3200" dirty="0" smtClean="0"/>
              <a:t>.Дайте развернутый план характеристики Швабрина.</a:t>
            </a:r>
            <a:br>
              <a:rPr lang="ru-RU" sz="3200" dirty="0" smtClean="0"/>
            </a:br>
            <a:r>
              <a:rPr lang="ru-RU" sz="3200" dirty="0" smtClean="0"/>
              <a:t>1.Положительные черты: Швабрин образован, умён, наблюдателен, остёр на язык, интересный собеседник.</a:t>
            </a:r>
            <a:br>
              <a:rPr lang="ru-RU" sz="3200" dirty="0" smtClean="0"/>
            </a:br>
            <a:r>
              <a:rPr lang="ru-RU" sz="3200" dirty="0" smtClean="0"/>
              <a:t>2.Отрицательные черты: ради своих личных целей, Швабрин готов совершить любой бесчестный поступок. Он клевещет на Машу Миронову, бросает тень на её мать.</a:t>
            </a:r>
            <a:br>
              <a:rPr lang="ru-RU" sz="3200" dirty="0" smtClean="0"/>
            </a:br>
            <a:r>
              <a:rPr lang="ru-RU" sz="3200" dirty="0" smtClean="0"/>
              <a:t>3.Дуэль Гринёва и Швабрина.(Обратите внимание на основное различие Швабрина и Гринёва. Швабрин дан вне быта и социальной среды.</a:t>
            </a:r>
            <a:endParaRPr lang="ru-RU" sz="3200" dirty="0"/>
          </a:p>
        </p:txBody>
      </p:sp>
    </p:spTree>
  </p:cSld>
  <p:clrMapOvr>
    <a:masterClrMapping/>
  </p:clrMapOvr>
  <p:transition advTm="5000"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485</TotalTime>
  <Words>890</Words>
  <Application>Microsoft Office PowerPoint</Application>
  <PresentationFormat>Экран (4:3)</PresentationFormat>
  <Paragraphs>61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Модульная</vt:lpstr>
      <vt:lpstr>Изучение повести А.С.Пушкина «Капитанская дочка»  в школе</vt:lpstr>
      <vt:lpstr>1 урок. «Капитанская дочка» -решительно лучшее русское произведение в повествовательном роде»(Н.В.Гоголь)</vt:lpstr>
      <vt:lpstr>2,3 уроки. «…Пора его в службу…»(А.С.Пушкин). Формирование характера Петра Гринёва.</vt:lpstr>
      <vt:lpstr>Вывод: отец – с высокими представлениями о долге и чести дворянина, презирает карьеристов и светских повес; искреннее радушие, которое отличало «людей старого века», и замашки крепостника; мать – мягкая, но недалёкая и безвольная женщина.  3. Рассказ о Савельиче и его отношении к барину.  4.Какого уровня и характера офицера и дворянина подготовила из молодого Гринёва его домашняя среда?    </vt:lpstr>
      <vt:lpstr>Вывод: Петруша – беспечный и легкомысленный помещичий сынок, бездельник-недоросль, почти как фонвизинский Митрофанушка, мечтающий о легкой, исполненной всяческих удовольствий жизни столичного гвардейского офицера. В образе Петра Гринёва соединились доброе, любящее сердце его матери с честностью, прямотой, смелостью – качествами, которые присущи его отцу(напутствие отца сыну).</vt:lpstr>
      <vt:lpstr>II.Гринёв по пути в Белогорскую крепость(второй этап формирования Гринёва) 1.Эпизод встречи с Зуриным.  2.Встреча с «вожатым». Вывод: Самостоятельная жизнь Гринёва – это путь утраты многих иллюзий и предрассудков и вместе с тем обогащения его внутреннего мира. Мечта о веселой, беззаботной жизни быстро исчезает после пирушки с Зуриным, сменяясь глубоким стыдом и раскаянием. Зато встреча с «вожатым» помогает проснуться в душе Гринёва тому хорошему ,доброму и светлому, что вынес он из детских и отроческих лет. </vt:lpstr>
      <vt:lpstr>4 урок. Тема урока: Гринёв на службе в «богоспасаемой» Белогорской крепости.</vt:lpstr>
      <vt:lpstr>Приведите примеры, показывающие примеры патриархальной простоты в жизни Мироновых и в военном быту крепости. Обратите внимание на каждый оттенок значения слова патриархальный.   Патриархальный – верный старым традициям; чуждый новой культуре, устарелый.</vt:lpstr>
      <vt:lpstr>II.Дайте развернутый план характеристики Швабрина. 1.Положительные черты: Швабрин образован, умён, наблюдателен, остёр на язык, интересный собеседник. 2.Отрицательные черты: ради своих личных целей, Швабрин готов совершить любой бесчестный поступок. Он клевещет на Машу Миронову, бросает тень на её мать. 3.Дуэль Гринёва и Швабрина.(Обратите внимание на основное различие Швабрина и Гринёва. Швабрин дан вне быта и социальной среды.</vt:lpstr>
      <vt:lpstr>5урок. Тема урока: «Благородная простота»(образ Маши Мироновой) </vt:lpstr>
      <vt:lpstr>II.Образ Маши Мироновой.  1.Портретная характеристика(в портрете её нет ничёго необыкновенного, бросающего в глаза, пожалуй, и запоминающегося).  2.Любовь на страницах повести(Какие грани личности раскрываются у каждого персонажа, прошедшего через это чувство?).  3.Как Маша восприняла отказ родителей Гринёва на брак с ней?</vt:lpstr>
      <vt:lpstr>Вывод: Под нежностью внешнего облика в ней таяться стойкость и сила, раскрывающиеся в искренней любви к Гринёву, в решительном сопротивлении Швабрину, во власти которого она полностью оказалась, наконец, в её отважной поездке к самой императрице в Петербург для того, чтобы спасти своего жениха.  Гринёв: «…Я нашёл в ней благоразумную и чувствительную девушку». Родители не могли дать ей светского лоска и блестящего воспитания, зато они окружили её атмосферой честной бедности и несложных, но возвышенных и твердых взглядов на жизнь и людей. Маша скромна, осторожна, благоразумна, почти незаметна, но она же – предмет любви и обожания всех, кто ни столкнётся с ней. Маше посвящают стихи, из-за неё дерутся на дуэли, под влиянием пылкого чувства к ней и оскорблённого самолюбия совершаются злодейства Швабрина, ради её спасения, не задумываясь, бросается в стан Пугачёва Петруша. Необычайно важную роль в конечном примирении финала романа играет именно Маша. Наделённая поистине ангельском даром убеждения, способностью в любом человеке, в ком есть хотя бы частичка живой души, будить самое хорошее, как бы глубоко оно не было скрыто, Маша сумела пробудить к пониманию и милосердию прекрасную даму, встретившуюся ей во время прогулки по царскосельскому саду, - Екатерину. </vt:lpstr>
      <vt:lpstr> 6урок. Тема урока: Падение Белогорской крепости.</vt:lpstr>
      <vt:lpstr>II.Падение крепости.  1.Как изображается лагерь врагов? 2.Кто же привлекает наше особое внимание? 3.Каким мы видим капитана Миронова? 4.Но в чём слабость капитана и в чём сила Пугачёва? 5.Как далее развивает рассказчик мысль о народном признании Пугачёва? 6.Разобрать сцену казни на площади. 7.Мог ли Пугачёв помиловать Василису Егоровну? 8.На чьей стороне рассказчик и автор?  Вывод: защитники не могли противостоять мощной стихии Пугачёва, но все(кроме Швабрина)они с честью и достоинством  выполнили свой долг.</vt:lpstr>
      <vt:lpstr>7,8уроки.  Необычайные встречи Гринёва с Пугачёвым.</vt:lpstr>
      <vt:lpstr>3.Как вы думаете, почему Пушкин даёт название главе «Вожатый»? 4.Зачем нужен пейзаж с бурей, с «мутным кружением метели»?  5.Значение сна Гринёва.(Сон Гринёва, исполненный «неясных видений», усугубляет «чудесность» встречи с дорожным и предвещает необычайные события).  6.Дайте описание постоялого  двора(Пушкин-историк превращается в художника, создавая картину умёта).  7.Гринёв у Пугачёва после разгрома Белогорской крепости.  8.Как Пугачёв пытается убедить Гринёва, что он царь ПётрIII?  9.Проследите его речь, найдите слова и выражения, которые свидетельствуют о том, что он пытается говорить по-царски?  10. Удаётся ли Пугачёву  выдержать «царскую речь?  11.Чем вы объясните то, что Пугачёв не настаивал на своей царской роли?</vt:lpstr>
      <vt:lpstr>II.Во «дворце» Пугачёва. Откровенный разговор в пути.  1.Как складывалась судьба Гринёва в период от встречи с Пугачёвым в Белогорской крепости до встречи в Бердской слободе? 2.Что побудило Гринёва вновь обратиться к  Пугачёву? 3.И почему  Пугачёв опять решает помочь Гринёву? 4.О чём говорят Гринёв и  Пугачёв в степи? 5.Как реагирует Гринёв на откровенное признание  Пугачёва? 6.Как в их беседе появляется сказка? А как понял сказку Гринёв? III.Последний день Гринёва в Белогорской  крепости. Последний день Гринёва в Белогорской крепости. Последний разговор с Пугачёвым. 1.Каким предстаёт Пугачёв в эти последние минуты встречи с Гринёвым?</vt:lpstr>
      <vt:lpstr>9урок. Тема урока: Автор-Пушкин и рассказчик-Гринёв.</vt:lpstr>
      <vt:lpstr>II.Пушкин и Гринёв.  1.Почему, по-вашему, Пушкин решил повествование в «Капитанской дочке» вести не от своего лица, а от имени Гринёва? 2.Почему вообще Пушкин в «Капитанской дочке» обратился к форме мемуаров от лица свидетеля событий? 3.Почему повествование передано человеку таких взглядов и такого характера, как Гринёв? 4.Гринёв в начале романа и когда происходит его «превращение в Пушкина»(М.Цветаева).  III.Как могут проявиться мужество и благородство? 1.В чём же проявилось благородство Гринёва?</vt:lpstr>
      <vt:lpstr>Урок по развитию речи. Простота, суровость, краткость, четкость – свойства пушкинского языка в «Капитанской дочке» 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Галя</dc:creator>
  <cp:lastModifiedBy>SamLab.ws</cp:lastModifiedBy>
  <cp:revision>44</cp:revision>
  <dcterms:created xsi:type="dcterms:W3CDTF">2013-12-08T15:20:11Z</dcterms:created>
  <dcterms:modified xsi:type="dcterms:W3CDTF">2014-01-03T15:02:19Z</dcterms:modified>
</cp:coreProperties>
</file>